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2"/>
  </p:notesMasterIdLst>
  <p:handoutMasterIdLst>
    <p:handoutMasterId r:id="rId53"/>
  </p:handoutMasterIdLst>
  <p:sldIdLst>
    <p:sldId id="394" r:id="rId3"/>
    <p:sldId id="395" r:id="rId4"/>
    <p:sldId id="447" r:id="rId5"/>
    <p:sldId id="448" r:id="rId6"/>
    <p:sldId id="486" r:id="rId7"/>
    <p:sldId id="509" r:id="rId8"/>
    <p:sldId id="450" r:id="rId9"/>
    <p:sldId id="480" r:id="rId10"/>
    <p:sldId id="487" r:id="rId11"/>
    <p:sldId id="488" r:id="rId12"/>
    <p:sldId id="511" r:id="rId13"/>
    <p:sldId id="481" r:id="rId14"/>
    <p:sldId id="451" r:id="rId15"/>
    <p:sldId id="489" r:id="rId16"/>
    <p:sldId id="513" r:id="rId17"/>
    <p:sldId id="453" r:id="rId18"/>
    <p:sldId id="454" r:id="rId19"/>
    <p:sldId id="455" r:id="rId20"/>
    <p:sldId id="484" r:id="rId21"/>
    <p:sldId id="458" r:id="rId22"/>
    <p:sldId id="459" r:id="rId23"/>
    <p:sldId id="460" r:id="rId24"/>
    <p:sldId id="461" r:id="rId25"/>
    <p:sldId id="462" r:id="rId26"/>
    <p:sldId id="463" r:id="rId27"/>
    <p:sldId id="508" r:id="rId28"/>
    <p:sldId id="498" r:id="rId29"/>
    <p:sldId id="497" r:id="rId30"/>
    <p:sldId id="506" r:id="rId31"/>
    <p:sldId id="505" r:id="rId32"/>
    <p:sldId id="499" r:id="rId33"/>
    <p:sldId id="500" r:id="rId34"/>
    <p:sldId id="501" r:id="rId35"/>
    <p:sldId id="502" r:id="rId36"/>
    <p:sldId id="503" r:id="rId37"/>
    <p:sldId id="514" r:id="rId38"/>
    <p:sldId id="464" r:id="rId39"/>
    <p:sldId id="465" r:id="rId40"/>
    <p:sldId id="466" r:id="rId41"/>
    <p:sldId id="478" r:id="rId42"/>
    <p:sldId id="490" r:id="rId43"/>
    <p:sldId id="491" r:id="rId44"/>
    <p:sldId id="516" r:id="rId45"/>
    <p:sldId id="494" r:id="rId46"/>
    <p:sldId id="493" r:id="rId47"/>
    <p:sldId id="507" r:id="rId48"/>
    <p:sldId id="422" r:id="rId49"/>
    <p:sldId id="352" r:id="rId50"/>
    <p:sldId id="393" r:id="rId5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3F07"/>
    <a:srgbClr val="F9F0AB"/>
    <a:srgbClr val="F9E6AB"/>
    <a:srgbClr val="F9FAAB"/>
    <a:srgbClr val="767691"/>
    <a:srgbClr val="7676AA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3" autoAdjust="0"/>
    <p:restoredTop sz="94660" autoAdjust="0"/>
  </p:normalViewPr>
  <p:slideViewPr>
    <p:cSldViewPr>
      <p:cViewPr varScale="1">
        <p:scale>
          <a:sx n="72" d="100"/>
          <a:sy n="72" d="100"/>
        </p:scale>
        <p:origin x="480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2A18B8-68F3-4AF2-A8B6-805715B1CE50}" type="datetimeFigureOut">
              <a:rPr lang="en-US" smtClean="0"/>
              <a:t>18-08-2014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C58AC3A6-EA47-4A49-8B93-EF198DAC0E7A}" type="datetimeFigureOut">
              <a:rPr lang="en-US" smtClean="0"/>
              <a:t>18-08-2014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bg-BG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725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232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bg-BG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321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233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22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40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40795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bg-BG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321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45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40795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22086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12388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21015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759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82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982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57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18-08-2014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18-08-2014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hyperlink" Target="http://softuni.bg/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://www.nakov.com/" TargetMode="External"/><Relationship Id="rId9" Type="http://schemas.openxmlformats.org/officeDocument/2006/relationships/hyperlink" Target="http://softuni.or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hp-uroci.devbg.org/" TargetMode="External"/><Relationship Id="rId5" Type="http://schemas.openxmlformats.org/officeDocument/2006/relationships/hyperlink" Target="http://www.php.net/manual/en/cc.license.php" TargetMode="External"/><Relationship Id="rId4" Type="http://schemas.openxmlformats.org/officeDocument/2006/relationships/hyperlink" Target="http://www.php.net/manual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2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7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596" y="3376227"/>
            <a:ext cx="7626757" cy="290804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593699"/>
            <a:ext cx="8068141" cy="1171552"/>
          </a:xfrm>
        </p:spPr>
        <p:txBody>
          <a:bodyPr>
            <a:normAutofit/>
          </a:bodyPr>
          <a:lstStyle/>
          <a:p>
            <a:r>
              <a:rPr lang="en-US" sz="6000" dirty="0" smtClean="0"/>
              <a:t>PHP Flow Control</a:t>
            </a:r>
            <a:endParaRPr lang="en-US" sz="60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2899"/>
            <a:ext cx="8068141" cy="1235101"/>
          </a:xfrm>
        </p:spPr>
        <p:txBody>
          <a:bodyPr>
            <a:noAutofit/>
          </a:bodyPr>
          <a:lstStyle/>
          <a:p>
            <a:r>
              <a:rPr lang="en-US" sz="3600" dirty="0" smtClean="0"/>
              <a:t>Loops</a:t>
            </a:r>
            <a:r>
              <a:rPr lang="en-US" sz="3600" dirty="0"/>
              <a:t>, </a:t>
            </a:r>
            <a:r>
              <a:rPr lang="en-US" sz="3600" dirty="0" smtClean="0"/>
              <a:t>Functions,</a:t>
            </a:r>
            <a:r>
              <a:rPr lang="bg-BG" sz="3600" dirty="0" smtClean="0"/>
              <a:t> </a:t>
            </a:r>
            <a:r>
              <a:rPr lang="en-US" sz="3600" dirty="0" smtClean="0"/>
              <a:t>Return,</a:t>
            </a:r>
            <a:r>
              <a:rPr lang="bg-BG" sz="3600" dirty="0" smtClean="0"/>
              <a:t/>
            </a:r>
            <a:br>
              <a:rPr lang="bg-BG" sz="3600" dirty="0" smtClean="0"/>
            </a:br>
            <a:r>
              <a:rPr lang="en-US" sz="3600" dirty="0" smtClean="0"/>
              <a:t>Exit</a:t>
            </a:r>
            <a:r>
              <a:rPr lang="en-US" sz="3600" dirty="0"/>
              <a:t>, Require, </a:t>
            </a:r>
            <a:r>
              <a:rPr lang="en-US" sz="3600" dirty="0" smtClean="0"/>
              <a:t>Try...Catch</a:t>
            </a:r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84212" y="5267188"/>
            <a:ext cx="3187613" cy="395869"/>
          </a:xfrm>
        </p:spPr>
        <p:txBody>
          <a:bodyPr/>
          <a:lstStyle/>
          <a:p>
            <a:r>
              <a:rPr lang="en-US" dirty="0" smtClean="0">
                <a:hlinkClick r:id="rId4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50122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91284"/>
            <a:ext cx="3187613" cy="331235"/>
          </a:xfrm>
        </p:spPr>
        <p:txBody>
          <a:bodyPr/>
          <a:lstStyle/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6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8964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026" name="Picture 2" descr="http://akerneladay.com/wp-content/uploads/2013/12/php-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12" y="4808560"/>
            <a:ext cx="2219678" cy="117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title="Software University Foundation">
            <a:hlinkClick r:id="rId9" tooltip="Software University Foundation"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684211" y="1752600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simple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/>
              <a:t>-loop to print the numbers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...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9</a:t>
            </a:r>
            <a:r>
              <a:rPr lang="en-US" dirty="0" smtClean="0"/>
              <a:t>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 – Examples</a:t>
            </a:r>
            <a:endParaRPr lang="bg-BG" dirty="0"/>
          </a:p>
        </p:txBody>
      </p:sp>
      <p:sp>
        <p:nvSpPr>
          <p:cNvPr id="484357" name="Rectangle 5"/>
          <p:cNvSpPr>
            <a:spLocks noChangeArrowheads="1"/>
          </p:cNvSpPr>
          <p:nvPr/>
        </p:nvSpPr>
        <p:spPr bwMode="auto">
          <a:xfrm>
            <a:off x="985839" y="1981200"/>
            <a:ext cx="10194924" cy="14219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($number = 0; $number &lt; 10; $number++)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$number . " ";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8815" y="3581400"/>
            <a:ext cx="11806420" cy="63976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/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A simple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/>
              <a:t>-loop to calculate n!: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04889" y="4461808"/>
            <a:ext cx="10194924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nn-NO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5</a:t>
            </a:r>
            <a:r>
              <a:rPr lang="nn-NO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$</a:t>
            </a:r>
            <a:r>
              <a:rPr lang="nn-NO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factorial = 1</a:t>
            </a:r>
            <a:r>
              <a:rPr lang="nn-NO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nn-NO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nn-NO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($i </a:t>
            </a:r>
            <a:r>
              <a:rPr lang="nn-NO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1; </a:t>
            </a:r>
            <a:r>
              <a:rPr lang="nn-NO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$i </a:t>
            </a:r>
            <a:r>
              <a:rPr lang="nn-NO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 </a:t>
            </a:r>
            <a:r>
              <a:rPr lang="nn-NO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$n</a:t>
            </a:r>
            <a:r>
              <a:rPr lang="nn-NO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nn-NO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$i++) {</a:t>
            </a:r>
            <a:endParaRPr lang="nn-NO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nn-NO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$factorial </a:t>
            </a:r>
            <a:r>
              <a:rPr lang="nn-NO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*= </a:t>
            </a:r>
            <a:r>
              <a:rPr lang="nn-NO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$i</a:t>
            </a:r>
            <a:r>
              <a:rPr lang="nn-NO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14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Printing blocks of different colors: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For-Loop – Alternative Syntax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38190" y="2003943"/>
            <a:ext cx="10690222" cy="435356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($r=0, $g=0, $b=0; $r &lt; 256; $r+=16, $g+=8, $b+=4) 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$color </a:t>
            </a: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"#" 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str_pad(dechex</a:t>
            </a: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($r), 2, '0') 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str_pad(dechex</a:t>
            </a: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($g), 2, '0') 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str_pad(dechex</a:t>
            </a: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($b), 2, '0');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style="width:400px; background-color:&lt;?=$color</a:t>
            </a: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&lt;?=$color?&gt;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</a:t>
            </a: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endfor; ?&gt;</a:t>
            </a:r>
          </a:p>
        </p:txBody>
      </p:sp>
    </p:spTree>
    <p:extLst>
      <p:ext uri="{BB962C8B-B14F-4D97-AF65-F5344CB8AC3E}">
        <p14:creationId xmlns:p14="http://schemas.microsoft.com/office/powerpoint/2010/main" val="197668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286633" y="2846515"/>
            <a:ext cx="3962402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cs typeface="Consolas" pitchFamily="49" charset="0"/>
              </a:rPr>
              <a:t>For-Loops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281731" y="3837115"/>
            <a:ext cx="3967303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1026" name="Picture 2" descr="C:\Users\Julieta\Desktop\New folder (3)\xfcgV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2247900"/>
            <a:ext cx="2857500" cy="28575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45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Foreach</a:t>
            </a:r>
            <a:endParaRPr lang="en-US" noProof="1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253001" y="1151121"/>
            <a:ext cx="11542799" cy="557035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/>
              <a:t>construct </a:t>
            </a:r>
            <a:r>
              <a:rPr lang="en-US" dirty="0" smtClean="0"/>
              <a:t>iterates </a:t>
            </a:r>
            <a:r>
              <a:rPr lang="en-US" dirty="0"/>
              <a:t>over </a:t>
            </a:r>
            <a:r>
              <a:rPr lang="en-US" dirty="0" smtClean="0"/>
              <a:t>arrays and objects</a:t>
            </a:r>
            <a:endParaRPr lang="bg-BG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Iterate over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values</a:t>
            </a:r>
            <a:r>
              <a:rPr lang="en-US" dirty="0" smtClean="0"/>
              <a:t> in array: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/>
              <a:t>Iterate over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key-value pairs </a:t>
            </a:r>
            <a:r>
              <a:rPr lang="en-US" dirty="0"/>
              <a:t>in </a:t>
            </a:r>
            <a:r>
              <a:rPr lang="en-US" dirty="0" smtClean="0"/>
              <a:t>associative array:</a:t>
            </a:r>
            <a:endParaRPr lang="bg-BG" dirty="0" smtClean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836614" y="2690192"/>
            <a:ext cx="10515598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(array_expression as $value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statements;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3" y="4876800"/>
            <a:ext cx="10515598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(array_expression as $key =&gt; $value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statements;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5051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Foreach – Examples</a:t>
            </a:r>
            <a:endParaRPr lang="en-US" noProof="1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836612" y="1425476"/>
            <a:ext cx="105156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$colors = array("red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yellow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"orange");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($colors as $value)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echo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"$value &lt;br&gt;";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3863876"/>
            <a:ext cx="105156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colorMap = array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"red" =&gt; "#F00", 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green" =&gt;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"#0F0", 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blue" =&gt; "#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00F");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($colorMap as $key =&gt; $value)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echo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"&lt;p&gt;$key -&gt; $value&lt;/p&gt;";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344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Iterating over object properties: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Foreach</a:t>
            </a:r>
            <a:r>
              <a:rPr lang="en-US" dirty="0" smtClean="0"/>
              <a:t> – Alternative Syntax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093416"/>
            <a:ext cx="105156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php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$colors = (object)[];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$colors-&gt;red = "#F00";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$colors-&gt;slateblue = "#6A5ACD";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$colors-&gt;orange = "#FFA500";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($colors as $key =&gt; $value) : ?&gt;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 style="background-color:&lt;?=$value?&gt;"&gt;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&lt;?=$key?&gt; -&gt; &lt;?=$value?&gt;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endforeach ?&gt;</a:t>
            </a:r>
          </a:p>
        </p:txBody>
      </p:sp>
    </p:spTree>
    <p:extLst>
      <p:ext uri="{BB962C8B-B14F-4D97-AF65-F5344CB8AC3E}">
        <p14:creationId xmlns:p14="http://schemas.microsoft.com/office/powerpoint/2010/main" val="271250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44878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noProof="1" smtClean="0">
                <a:latin typeface="Consolas" pitchFamily="49" charset="0"/>
                <a:cs typeface="Consolas" pitchFamily="49" charset="0"/>
              </a:rPr>
              <a:t>Foreach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73350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6146" name="Picture 2" descr="C:\Users\Julieta\Desktop\385_tuesday-trivia-shots-you-should-never-drink-after-college_flas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428" y="1676400"/>
            <a:ext cx="5160584" cy="289832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90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89012" y="1408250"/>
            <a:ext cx="10363200" cy="820600"/>
          </a:xfrm>
        </p:spPr>
        <p:txBody>
          <a:bodyPr/>
          <a:lstStyle/>
          <a:p>
            <a:r>
              <a:rPr lang="en-US" dirty="0" smtClean="0">
                <a:cs typeface="Consolas" pitchFamily="49" charset="0"/>
              </a:rPr>
              <a:t>Functions</a:t>
            </a:r>
            <a:endParaRPr lang="en-US" dirty="0">
              <a:cs typeface="Consolas" pitchFamily="49" charset="0"/>
            </a:endParaRPr>
          </a:p>
        </p:txBody>
      </p:sp>
      <p:pic>
        <p:nvPicPr>
          <p:cNvPr id="8194" name="Picture 2" descr="C:\Users\Julieta\Desktop\slide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147" y="2609850"/>
            <a:ext cx="9334500" cy="3333750"/>
          </a:xfrm>
          <a:prstGeom prst="roundRect">
            <a:avLst>
              <a:gd name="adj" fmla="val 19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49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253001" y="1066800"/>
            <a:ext cx="11542799" cy="56546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 smtClean="0"/>
              <a:t> </a:t>
            </a:r>
            <a:r>
              <a:rPr lang="en-US" dirty="0"/>
              <a:t>are </a:t>
            </a:r>
            <a:r>
              <a:rPr lang="en-US" dirty="0" smtClean="0"/>
              <a:t>named blocks of code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Declared </a:t>
            </a:r>
            <a:r>
              <a:rPr lang="en-US" dirty="0"/>
              <a:t>with </a:t>
            </a:r>
            <a:r>
              <a:rPr lang="en-US" dirty="0" smtClean="0"/>
              <a:t>the keyword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accept parameters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value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Help </a:t>
            </a:r>
            <a:r>
              <a:rPr lang="en-US" dirty="0"/>
              <a:t>organize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reuse</a:t>
            </a:r>
            <a:r>
              <a:rPr lang="en-US" dirty="0"/>
              <a:t> the code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bg-BG" dirty="0" smtClean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08417" y="4038600"/>
            <a:ext cx="7267195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rectangleArea($sideA, $sideB)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return $sideA *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sideB;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rectangleArea(5, 6);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6" name="Picture 2" descr="http://pad1.whstatic.com/images/thumb/1/1a/Calculate-the-Area-of-a-Rectangle-Step-2-Version-2.jpg/670px-Calculate-the-Area-of-a-Rectangle-Step-2-Version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808" y="4038600"/>
            <a:ext cx="2600404" cy="195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33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Parameter Values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1527095"/>
            <a:ext cx="10134600" cy="449270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strIsEqual($str1, $str2,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$ignoreCase = true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($ignoreCase)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strtolower($str1) == strtolower($str2);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$str1 == $str2;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strIsEqual("nakov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"NaKOv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(true)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strIsEqual("nakov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"NAKOV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(true)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strIsEqual("nakov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"Nakov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false); //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 (false)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5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Loops</a:t>
            </a:r>
          </a:p>
          <a:p>
            <a:pPr marL="761946" lvl="1" indent="-457200">
              <a:lnSpc>
                <a:spcPct val="100000"/>
              </a:lnSpc>
            </a:pPr>
            <a:r>
              <a:rPr lang="en-US" sz="3000" dirty="0" smtClean="0"/>
              <a:t>While, Do…While, For, </a:t>
            </a:r>
            <a:r>
              <a:rPr lang="en-US" sz="3000" noProof="1" smtClean="0"/>
              <a:t>Foreach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Functions, Return and Exit</a:t>
            </a:r>
            <a:endParaRPr lang="ru-RU" sz="3200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Variable Scope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ru-RU" sz="3200" dirty="0" smtClean="0"/>
              <a:t>Include </a:t>
            </a:r>
            <a:r>
              <a:rPr lang="en-US" sz="3200" dirty="0" smtClean="0"/>
              <a:t>and</a:t>
            </a:r>
            <a:r>
              <a:rPr lang="ru-RU" sz="3200" dirty="0" smtClean="0"/>
              <a:t> </a:t>
            </a:r>
            <a:r>
              <a:rPr lang="en-US" sz="3200" dirty="0" smtClean="0"/>
              <a:t>R</a:t>
            </a:r>
            <a:r>
              <a:rPr lang="ru-RU" sz="3200" dirty="0" smtClean="0"/>
              <a:t>equire</a:t>
            </a:r>
            <a:endParaRPr lang="ru-RU" sz="3200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Exception Handling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 smtClean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852" y="1204468"/>
            <a:ext cx="5080981" cy="508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akerneladay.com/wp-content/uploads/2013/12/php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3498215"/>
            <a:ext cx="1184057" cy="62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Parameters: Pass by Reference</a:t>
            </a:r>
            <a:endParaRPr lang="bg-BG" dirty="0" smtClean="0"/>
          </a:p>
        </p:txBody>
      </p:sp>
      <p:sp>
        <p:nvSpPr>
          <p:cNvPr id="1108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13" y="1093304"/>
            <a:ext cx="11804822" cy="5570355"/>
          </a:xfrm>
        </p:spPr>
        <p:txBody>
          <a:bodyPr/>
          <a:lstStyle/>
          <a:p>
            <a:r>
              <a:rPr lang="en-US" dirty="0" smtClean="0"/>
              <a:t>By default PHP passes arguments to functions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by value</a:t>
            </a:r>
          </a:p>
          <a:p>
            <a:pPr lvl="1"/>
            <a:r>
              <a:rPr lang="en-US" dirty="0" smtClean="0"/>
              <a:t>Changed arguments in the function will be lost after it ends</a:t>
            </a:r>
          </a:p>
          <a:p>
            <a:pPr lvl="1"/>
            <a:r>
              <a:rPr lang="en-US" dirty="0" smtClean="0"/>
              <a:t>To force pass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by reference </a:t>
            </a:r>
            <a:r>
              <a:rPr lang="en-US" dirty="0" smtClean="0"/>
              <a:t>use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 smtClean="0"/>
              <a:t> prefix</a:t>
            </a:r>
            <a:endParaRPr lang="bg-BG" dirty="0" smtClean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2036" y="3352800"/>
            <a:ext cx="10061576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changeValue(&amp;$arg)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$arg += 100;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$num = 2;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$num . "\n"; //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changeValue($num);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$num; // 102</a:t>
            </a:r>
            <a:endParaRPr lang="pt-BR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31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Number of Arguments</a:t>
            </a:r>
            <a:endParaRPr lang="bg-BG" dirty="0" smtClean="0"/>
          </a:p>
        </p:txBody>
      </p:sp>
      <p:sp>
        <p:nvSpPr>
          <p:cNvPr id="111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PHP supports variable-length function arguments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Read the arguments: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func_num_args()</a:t>
            </a:r>
            <a:r>
              <a:rPr lang="en-US" sz="3000" dirty="0" smtClean="0">
                <a:solidFill>
                  <a:srgbClr val="FFC000"/>
                </a:solidFill>
              </a:rPr>
              <a:t> </a:t>
            </a:r>
            <a:r>
              <a:rPr lang="en-US" sz="3000" dirty="0" smtClean="0"/>
              <a:t>and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func_get_args()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9636" y="2538948"/>
            <a:ext cx="10366376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calcSum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foreach (func_get_args() as $arg)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$sum += $arg;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$sum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pt-BR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calcSum(1, 2), '&lt;br /&gt;'; 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</a:t>
            </a:r>
            <a:endParaRPr lang="pt-BR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calcSum(10, 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20, 30), 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'&lt;br /&gt;'; 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60</a:t>
            </a:r>
            <a:endParaRPr lang="pt-BR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calcSum(10, 22, 0.5, 0.75, 12.50), '&lt;br /&gt;'; </a:t>
            </a:r>
            <a:r>
              <a:rPr lang="pt-B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45.75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29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Values from a Function</a:t>
            </a:r>
            <a:endParaRPr lang="bg-BG" dirty="0" smtClean="0"/>
          </a:p>
        </p:txBody>
      </p:sp>
      <p:sp>
        <p:nvSpPr>
          <p:cNvPr id="111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Functions can return values with the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3200" dirty="0" smtClean="0"/>
              <a:t> statement</a:t>
            </a:r>
            <a:endParaRPr lang="en-US" sz="3200" dirty="0">
              <a:latin typeface="Courier New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sz="3000" dirty="0"/>
              <a:t>Accepts only one argument – the value to be returned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Exits the </a:t>
            </a:r>
            <a:r>
              <a:rPr lang="en-US" sz="3000" dirty="0" smtClean="0"/>
              <a:t>function</a:t>
            </a:r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endParaRPr lang="en-US" sz="3000" dirty="0"/>
          </a:p>
          <a:p>
            <a:pPr lvl="1">
              <a:lnSpc>
                <a:spcPct val="110000"/>
              </a:lnSpc>
            </a:pPr>
            <a:r>
              <a:rPr lang="en-US" sz="3000" dirty="0"/>
              <a:t>To return multiple values you can use arrays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It’s </a:t>
            </a:r>
            <a:r>
              <a:rPr lang="en-US" sz="3000" dirty="0"/>
              <a:t>not </a:t>
            </a:r>
            <a:r>
              <a:rPr lang="en-US" sz="3000" dirty="0" smtClean="0"/>
              <a:t>obligatory for a function </a:t>
            </a:r>
            <a:r>
              <a:rPr lang="en-US" sz="3000" dirty="0"/>
              <a:t>to return </a:t>
            </a:r>
            <a:r>
              <a:rPr lang="en-US" sz="3000" dirty="0" smtClean="0"/>
              <a:t>a value</a:t>
            </a:r>
            <a:endParaRPr lang="bg-BG" sz="30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00084" y="3242608"/>
            <a:ext cx="9985479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example($arg)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return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The following code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will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be executed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echo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arg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90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1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You can use fixed-size arrays to return multiple values</a:t>
            </a: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  <a:p>
            <a:pPr lvl="1">
              <a:spcBef>
                <a:spcPts val="1200"/>
              </a:spcBef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keyword assigns multiple variables from array items</a:t>
            </a:r>
          </a:p>
          <a:p>
            <a:pPr lvl="2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sz="3200" dirty="0" smtClean="0"/>
              <a:t> is NOT a function, but a language construct</a:t>
            </a:r>
          </a:p>
          <a:p>
            <a:pPr lvl="2"/>
            <a:r>
              <a:rPr lang="en-US" sz="3200" dirty="0" smtClean="0"/>
              <a:t>Works only for numerical arrays and assumes indexes start at 0</a:t>
            </a:r>
            <a:endParaRPr lang="bg-BG" sz="3200" dirty="0" smtClean="0"/>
          </a:p>
        </p:txBody>
      </p:sp>
      <p:sp>
        <p:nvSpPr>
          <p:cNvPr id="111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Multiple Values from a Function</a:t>
            </a:r>
            <a:endParaRPr lang="bg-BG" dirty="0" smtClean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1958008"/>
            <a:ext cx="10283722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smallNumbers()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[0, 1, 2];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list($a, $b, $c) = smallNumbers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"\$a = $a; \$b = $b; \$c = $c";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66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Functions</a:t>
            </a:r>
            <a:endParaRPr lang="bg-BG" dirty="0" smtClean="0"/>
          </a:p>
        </p:txBody>
      </p:sp>
      <p:sp>
        <p:nvSpPr>
          <p:cNvPr id="1111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2" y="1147762"/>
            <a:ext cx="11201400" cy="54054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PHP supports variables holding a function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function name is stored as string value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be invoked through the </a:t>
            </a:r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 operator</a:t>
            </a:r>
            <a:endParaRPr lang="bg-BG" dirty="0" smtClean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05956" y="3352800"/>
            <a:ext cx="10370056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printSomething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($arg)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echo "This is function. Arg = $arg";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 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'printSomething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$a(5); //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invokes the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printSomething(5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4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0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 smtClean="0"/>
              <a:t>You can check if function is declared with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function_exists($name)</a:t>
            </a:r>
          </a:p>
          <a:p>
            <a:pPr>
              <a:lnSpc>
                <a:spcPct val="90000"/>
              </a:lnSpc>
            </a:pPr>
            <a:endParaRPr lang="en-US" sz="3000" dirty="0" smtClean="0"/>
          </a:p>
          <a:p>
            <a:pPr>
              <a:lnSpc>
                <a:spcPct val="90000"/>
              </a:lnSpc>
            </a:pPr>
            <a:endParaRPr lang="en-US" sz="3000" dirty="0" smtClean="0"/>
          </a:p>
          <a:p>
            <a:pPr>
              <a:lnSpc>
                <a:spcPct val="90000"/>
              </a:lnSpc>
            </a:pPr>
            <a:endParaRPr lang="en-US" sz="3000" dirty="0"/>
          </a:p>
          <a:p>
            <a:pPr>
              <a:lnSpc>
                <a:spcPct val="90000"/>
              </a:lnSpc>
            </a:pPr>
            <a:r>
              <a:rPr lang="en-US" sz="3000" dirty="0" smtClean="0"/>
              <a:t>Functions can be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nested</a:t>
            </a:r>
            <a:r>
              <a:rPr lang="en-US" sz="3000" dirty="0" smtClean="0"/>
              <a:t> (declared inside other functions)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/>
              <a:t>Once the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</a:t>
            </a:r>
            <a:r>
              <a:rPr lang="en-US" sz="2800" dirty="0" smtClean="0"/>
              <a:t> function is called, the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second</a:t>
            </a:r>
            <a:r>
              <a:rPr lang="en-US" sz="2800" dirty="0" smtClean="0"/>
              <a:t> gets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globally defined</a:t>
            </a:r>
          </a:p>
        </p:txBody>
      </p:sp>
      <p:sp>
        <p:nvSpPr>
          <p:cNvPr id="111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Few Notes on Functions</a:t>
            </a:r>
            <a:endParaRPr lang="bg-BG" dirty="0" smtClean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14451" y="1853146"/>
            <a:ext cx="10283722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(!function_exists('func</a:t>
            </a: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')) {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func($arg) </a:t>
            </a: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true;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6091" y="4653437"/>
            <a:ext cx="10283722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first($args)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function second($args)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second('hello');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66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Anonymous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 </a:t>
            </a:r>
            <a:r>
              <a:rPr lang="en-US" dirty="0" smtClean="0"/>
              <a:t>are inline functions with no name</a:t>
            </a:r>
          </a:p>
          <a:p>
            <a:pPr lvl="1"/>
            <a:r>
              <a:rPr lang="en-US" dirty="0" smtClean="0"/>
              <a:t>Implemented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closures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Functions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4" y="2708970"/>
            <a:ext cx="10515598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 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Team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building: 6-7 September 2014, Pirin", "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Nakov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"studying programming", "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usort($array,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function($a, $b)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strlen($a) - strlen($b);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print_r($array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49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1266" name="Picture 2" descr="C:\Users\Julieta\Desktop\Combine-Harve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801" y="1032149"/>
            <a:ext cx="5779212" cy="36740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14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  <a:r>
              <a:rPr lang="en-US" sz="3200" dirty="0"/>
              <a:t> statement ends </a:t>
            </a:r>
            <a:r>
              <a:rPr lang="en-US" sz="3200" dirty="0" smtClean="0"/>
              <a:t>the PHP script execution immediately</a:t>
            </a:r>
          </a:p>
          <a:p>
            <a:pPr lvl="1"/>
            <a:r>
              <a:rPr lang="en-US" sz="3000" dirty="0" smtClean="0"/>
              <a:t>Used for fatal errors, e.g. missing file / resource / database</a:t>
            </a:r>
          </a:p>
          <a:p>
            <a:r>
              <a:rPr lang="en-US" sz="3200" dirty="0" smtClean="0"/>
              <a:t>If the statement </a:t>
            </a:r>
            <a:r>
              <a:rPr lang="en-US" sz="3200" dirty="0"/>
              <a:t>is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3200" dirty="0"/>
              <a:t>, </a:t>
            </a:r>
            <a:r>
              <a:rPr lang="en-US" sz="3200" dirty="0" smtClean="0"/>
              <a:t>it returns </a:t>
            </a:r>
            <a:r>
              <a:rPr lang="en-US" sz="3200" dirty="0"/>
              <a:t>the exit </a:t>
            </a:r>
            <a:r>
              <a:rPr lang="en-US" sz="3200" dirty="0" smtClean="0"/>
              <a:t>code of the process</a:t>
            </a:r>
          </a:p>
          <a:p>
            <a:r>
              <a:rPr lang="en-US" sz="3200" dirty="0" smtClean="0"/>
              <a:t>If </a:t>
            </a:r>
            <a:r>
              <a:rPr lang="en-US" sz="3200" dirty="0"/>
              <a:t>it is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200" dirty="0"/>
              <a:t>, the value is printed before the process </a:t>
            </a:r>
            <a:r>
              <a:rPr lang="en-US" sz="3200" dirty="0" smtClean="0"/>
              <a:t>terminates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5733" y="4001631"/>
            <a:ext cx="998547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$filename = '/path/to/data-file';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$file = fopen($filename, 'r')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or exit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("Unable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open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file: $filename");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94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The function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die()</a:t>
            </a:r>
            <a:r>
              <a:rPr lang="en-US" sz="3200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200" dirty="0"/>
              <a:t>is an alias for </a:t>
            </a:r>
            <a:r>
              <a:rPr lang="en-US" sz="3200" dirty="0" smtClean="0"/>
              <a:t>the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  <a:r>
              <a:rPr lang="en-US" sz="3200" dirty="0" smtClean="0"/>
              <a:t> statement:</a:t>
            </a:r>
          </a:p>
          <a:p>
            <a:endParaRPr lang="en-US" sz="3200" dirty="0" smtClean="0"/>
          </a:p>
          <a:p>
            <a:pPr lvl="1">
              <a:spcBef>
                <a:spcPts val="1800"/>
              </a:spcBef>
            </a:pPr>
            <a:r>
              <a:rPr lang="en-US" sz="3000" dirty="0" smtClean="0"/>
              <a:t>The message </a:t>
            </a:r>
            <a:r>
              <a:rPr lang="en-US" sz="3000" dirty="0"/>
              <a:t>is </a:t>
            </a:r>
            <a:r>
              <a:rPr lang="en-US" sz="3000" dirty="0" smtClean="0"/>
              <a:t>required</a:t>
            </a:r>
          </a:p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die()</a:t>
            </a:r>
            <a:r>
              <a:rPr lang="en-US" sz="3200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200" dirty="0"/>
              <a:t>function prints a message and exits the current </a:t>
            </a:r>
            <a:r>
              <a:rPr lang="en-US" sz="3200" dirty="0" smtClean="0"/>
              <a:t>script: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2020" y="4174629"/>
            <a:ext cx="10600192" cy="182851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 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mysql_connect("localhost", $username, $password);</a:t>
            </a:r>
          </a:p>
          <a:p>
            <a:pPr>
              <a:lnSpc>
                <a:spcPct val="110000"/>
              </a:lnSpc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(!$db) {</a:t>
            </a:r>
          </a:p>
          <a:p>
            <a:pPr>
              <a:lnSpc>
                <a:spcPct val="110000"/>
              </a:lnSpc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("Could not connect to database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35465" y="1905000"/>
            <a:ext cx="10600192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die(message);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2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990600"/>
            <a:ext cx="8938472" cy="820600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Loops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6" name="Picture 2" descr="C:\Users\Julieta\Desktop\rollercoaster-loops-by-gnislew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096" y="2141368"/>
            <a:ext cx="8091916" cy="4030832"/>
          </a:xfrm>
          <a:prstGeom prst="roundRect">
            <a:avLst>
              <a:gd name="adj" fmla="val 6493"/>
            </a:avLst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06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5123" name="Picture 3" descr="C:\Users\Julieta\Desktop\ex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881" y="1600200"/>
            <a:ext cx="6655205" cy="3184389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53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09863" y="5504000"/>
            <a:ext cx="6480175" cy="820600"/>
          </a:xfrm>
        </p:spPr>
        <p:txBody>
          <a:bodyPr/>
          <a:lstStyle/>
          <a:p>
            <a:pPr marL="514350" indent="-514350">
              <a:defRPr/>
            </a:pPr>
            <a:r>
              <a:rPr lang="en-US" dirty="0" smtClean="0"/>
              <a:t>Variables Scope</a:t>
            </a:r>
          </a:p>
        </p:txBody>
      </p:sp>
      <p:pic>
        <p:nvPicPr>
          <p:cNvPr id="10242" name="Picture 2" descr="C:\Users\Julieta\Desktop\globe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1026499"/>
            <a:ext cx="4170038" cy="409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9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Scope</a:t>
            </a:r>
            <a:endParaRPr lang="bg-BG" dirty="0" smtClean="0"/>
          </a:p>
        </p:txBody>
      </p:sp>
      <p:sp>
        <p:nvSpPr>
          <p:cNvPr id="1118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8536" y="1151121"/>
            <a:ext cx="11804822" cy="5478279"/>
          </a:xfrm>
        </p:spPr>
        <p:txBody>
          <a:bodyPr>
            <a:normAutofit/>
          </a:bodyPr>
          <a:lstStyle/>
          <a:p>
            <a:r>
              <a:rPr lang="en-US" sz="3200" dirty="0"/>
              <a:t>The arrays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$_GET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$_POST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SERVER</a:t>
            </a:r>
            <a:r>
              <a:rPr lang="en-US" sz="3200" dirty="0"/>
              <a:t> 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$_REQUEST</a:t>
            </a:r>
            <a:r>
              <a:rPr lang="en-US" sz="3200" dirty="0" smtClean="0">
                <a:solidFill>
                  <a:srgbClr val="FFC000"/>
                </a:solidFill>
              </a:rPr>
              <a:t> </a:t>
            </a:r>
            <a:r>
              <a:rPr lang="en-US" sz="3200" dirty="0"/>
              <a:t>and other built-in variables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global</a:t>
            </a:r>
          </a:p>
          <a:p>
            <a:pPr lvl="1"/>
            <a:r>
              <a:rPr lang="en-US" dirty="0"/>
              <a:t>Can be accessed at any place in the </a:t>
            </a:r>
            <a:r>
              <a:rPr lang="en-US" dirty="0" smtClean="0"/>
              <a:t>code</a:t>
            </a:r>
          </a:p>
          <a:p>
            <a:pPr lvl="1"/>
            <a:endParaRPr lang="en-US" dirty="0"/>
          </a:p>
          <a:p>
            <a:pPr>
              <a:spcBef>
                <a:spcPts val="1200"/>
              </a:spcBef>
            </a:pPr>
            <a:r>
              <a:rPr lang="en-US" sz="3200" dirty="0" smtClean="0"/>
              <a:t>Variables, declared in functions</a:t>
            </a:r>
          </a:p>
          <a:p>
            <a:pPr lvl="1"/>
            <a:r>
              <a:rPr lang="en-US" sz="3000" dirty="0" smtClean="0"/>
              <a:t>Exist only until the end of function 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local function scope</a:t>
            </a:r>
            <a:r>
              <a:rPr lang="en-US" sz="3000" dirty="0" smtClean="0"/>
              <a:t>)</a:t>
            </a:r>
          </a:p>
          <a:p>
            <a:r>
              <a:rPr lang="en-US" sz="3200" dirty="0" smtClean="0"/>
              <a:t>Files being included inherit the variable scope of the caller</a:t>
            </a:r>
          </a:p>
          <a:p>
            <a:r>
              <a:rPr lang="en-US" sz="3200" dirty="0" smtClean="0"/>
              <a:t>Variables declared outside of a function are not accessible in it</a:t>
            </a:r>
            <a:endParaRPr lang="bg-BG" sz="3200" dirty="0" smtClean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12812" y="3070831"/>
            <a:ext cx="998547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$name = $_GET['firstName'] . $_GET[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'lastName'];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33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Global Keyword</a:t>
            </a:r>
            <a:endParaRPr lang="bg-BG" smtClean="0"/>
          </a:p>
        </p:txBody>
      </p:sp>
      <p:sp>
        <p:nvSpPr>
          <p:cNvPr id="1119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000" dirty="0" smtClean="0"/>
              <a:t>Variables outside of a function are not accessible in it: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pPr lvl="1">
              <a:spcBef>
                <a:spcPts val="1800"/>
              </a:spcBef>
            </a:pPr>
            <a:r>
              <a:rPr lang="en-US" sz="2800" dirty="0" smtClean="0"/>
              <a:t>To access an external variable use the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800" dirty="0" smtClean="0"/>
              <a:t> keyword</a:t>
            </a:r>
            <a:endParaRPr lang="bg-BG" sz="2800" dirty="0" smtClean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1727200"/>
            <a:ext cx="106680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 = "test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 // global scope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foo()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echo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$a; // this will not output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anything (local scope)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foo();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3" y="4353342"/>
            <a:ext cx="106680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 = "test";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foo()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global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the global variable $a is included in the scope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echo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$a; // this will output "test";</a:t>
            </a:r>
            <a:b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8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Loops and Variable Scope</a:t>
            </a:r>
            <a:endParaRPr lang="bg-BG" dirty="0"/>
          </a:p>
        </p:txBody>
      </p:sp>
      <p:sp>
        <p:nvSpPr>
          <p:cNvPr id="112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Variables, declared in loops are accessible after the loop ends</a:t>
            </a:r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 variable in PHP is declared with its first assignment</a:t>
            </a:r>
            <a:endParaRPr lang="bg-BG" sz="3000" dirty="0" smtClean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1908244"/>
            <a:ext cx="10287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($i = 0; $i &lt; 5; $i++)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arr[] = $i;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print_r($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arr); // outputs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0, 1, 2, 3, 4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12812" y="4419600"/>
            <a:ext cx="10287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$a = 15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($a == 5)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five = 'five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five = 'not five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$five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not five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1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Static variables in PHP are initialized only once (on demand)</a:t>
            </a:r>
          </a:p>
          <a:p>
            <a:pPr lvl="1"/>
            <a:r>
              <a:rPr lang="en-US" dirty="0" smtClean="0"/>
              <a:t>Their existing values are preserved in the next function calls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Keyword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6091" y="2895600"/>
            <a:ext cx="10283722" cy="314887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callMe()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$count = 0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initialized at the first call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++; // executed at each function call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"callMe() is called $count times\n";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callMe();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callMe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is called 1 times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callMe(); //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callMe() is called 2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times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7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dirty="0"/>
              <a:t> is an anonymous function that can access variables </a:t>
            </a:r>
            <a:r>
              <a:rPr lang="en-US" dirty="0" smtClean="0"/>
              <a:t>imported </a:t>
            </a:r>
            <a:r>
              <a:rPr lang="en-US" dirty="0"/>
              <a:t>from </a:t>
            </a:r>
            <a:r>
              <a:rPr lang="en-US" dirty="0" smtClean="0"/>
              <a:t>its outside </a:t>
            </a:r>
            <a:r>
              <a:rPr lang="en-US" dirty="0"/>
              <a:t>scope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closed</a:t>
            </a:r>
            <a:r>
              <a:rPr lang="en-US" dirty="0" smtClean="0"/>
              <a:t> in its environment)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4" y="2514600"/>
            <a:ext cx="10515598" cy="393954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nextNumber()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$counter = 0; // the $counter variable gets closed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function() use (&amp;$counter)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++$counter;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 = nextNumber();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$f() . "\n"; // 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$f() . "\n"; //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$f() . "\n"; // 3</a:t>
            </a:r>
          </a:p>
        </p:txBody>
      </p:sp>
    </p:spTree>
    <p:extLst>
      <p:ext uri="{BB962C8B-B14F-4D97-AF65-F5344CB8AC3E}">
        <p14:creationId xmlns:p14="http://schemas.microsoft.com/office/powerpoint/2010/main" val="426784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1412" y="4800600"/>
            <a:ext cx="9806728" cy="820600"/>
          </a:xfrm>
        </p:spPr>
        <p:txBody>
          <a:bodyPr/>
          <a:lstStyle/>
          <a:p>
            <a:pPr marL="514350" indent="-514350">
              <a:defRPr/>
            </a:pPr>
            <a:r>
              <a:rPr lang="en-US" dirty="0" smtClean="0"/>
              <a:t>Include and Require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41412" y="5654470"/>
            <a:ext cx="9806728" cy="719034"/>
          </a:xfrm>
        </p:spPr>
        <p:txBody>
          <a:bodyPr/>
          <a:lstStyle/>
          <a:p>
            <a:r>
              <a:rPr lang="en-US" dirty="0" smtClean="0"/>
              <a:t>Including a Script from Another Script</a:t>
            </a:r>
            <a:endParaRPr lang="en-US" dirty="0"/>
          </a:p>
        </p:txBody>
      </p:sp>
      <p:pic>
        <p:nvPicPr>
          <p:cNvPr id="1026" name="Picture 2" descr="D:\SoftUni\PHP-Flow-Control\PHP-Flow-Control\Safety-Glasses-Required-Floor-Sign-SF-00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06" y="876484"/>
            <a:ext cx="7762306" cy="380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45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Include and Require</a:t>
            </a:r>
            <a:endParaRPr lang="bg-BG" dirty="0" smtClean="0"/>
          </a:p>
        </p:txBody>
      </p:sp>
      <p:sp>
        <p:nvSpPr>
          <p:cNvPr id="1116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3200" dirty="0" smtClean="0"/>
              <a:t> and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sz="3200" dirty="0" smtClean="0"/>
              <a:t> load and evaluate a file holding PHP code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Useful to structure and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reuse the code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Both accept single parameter – a file name</a:t>
            </a:r>
          </a:p>
          <a:p>
            <a:pPr lvl="1">
              <a:lnSpc>
                <a:spcPct val="100000"/>
              </a:lnSpc>
            </a:pPr>
            <a:endParaRPr lang="en-US" sz="3000" dirty="0" smtClean="0"/>
          </a:p>
          <a:p>
            <a:pPr lvl="1">
              <a:lnSpc>
                <a:spcPct val="100000"/>
              </a:lnSpc>
            </a:pPr>
            <a:endParaRPr lang="en-US" sz="3000" dirty="0" smtClean="0"/>
          </a:p>
          <a:p>
            <a:pPr lvl="1"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Difference between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If file is not found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3000" dirty="0" smtClean="0"/>
              <a:t> produces a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warning</a:t>
            </a:r>
          </a:p>
          <a:p>
            <a:pPr lvl="2">
              <a:lnSpc>
                <a:spcPct val="100000"/>
              </a:lnSpc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sz="2800" dirty="0" smtClean="0"/>
              <a:t> produces a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fatal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error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4" y="3219271"/>
            <a:ext cx="10210798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equire "header.php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"page body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comes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here";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include "footer.php";</a:t>
            </a:r>
          </a:p>
        </p:txBody>
      </p:sp>
      <p:pic>
        <p:nvPicPr>
          <p:cNvPr id="7" name="Picture 2" descr="http://www.tutorial-webdesign.com/wp-content/uploads/2012/11/php-include-requir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28" t="-5000" r="-6628" b="-5000"/>
          <a:stretch/>
        </p:blipFill>
        <p:spPr bwMode="auto">
          <a:xfrm>
            <a:off x="9966212" y="4753288"/>
            <a:ext cx="1600200" cy="1554183"/>
          </a:xfrm>
          <a:prstGeom prst="roundRect">
            <a:avLst>
              <a:gd name="adj" fmla="val 2013"/>
            </a:avLst>
          </a:prstGeom>
          <a:solidFill>
            <a:schemeClr val="tx1"/>
          </a:solidFill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5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/>
              <a:t>With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3200" dirty="0" smtClean="0"/>
              <a:t> and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sz="3200" dirty="0" smtClean="0"/>
              <a:t> you can include one file many times and each time it is evaluated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With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include_once</a:t>
            </a:r>
            <a:r>
              <a:rPr lang="en-US" sz="3000" dirty="0" smtClean="0"/>
              <a:t> and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require_once</a:t>
            </a:r>
            <a:r>
              <a:rPr lang="en-US" sz="3000" dirty="0" smtClean="0"/>
              <a:t> if file is already included, nothing happens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For instance if in the file you have declared a function, double including will produce error "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Function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with same name already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exists</a:t>
            </a:r>
            <a:r>
              <a:rPr lang="en-US" sz="3000" dirty="0" smtClean="0"/>
              <a:t>"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Example:</a:t>
            </a:r>
            <a:endParaRPr lang="bg-BG" sz="3200" dirty="0" smtClean="0">
              <a:solidFill>
                <a:schemeClr val="tx2"/>
              </a:solidFill>
            </a:endParaRPr>
          </a:p>
        </p:txBody>
      </p:sp>
      <p:sp>
        <p:nvSpPr>
          <p:cNvPr id="111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noProof="1">
                <a:latin typeface="Calibri (Headings)"/>
              </a:rPr>
              <a:t>include_once</a:t>
            </a:r>
            <a:r>
              <a:rPr lang="en-US" sz="3600" dirty="0">
                <a:latin typeface="Calibri (Headings)"/>
              </a:rPr>
              <a:t> and </a:t>
            </a:r>
            <a:r>
              <a:rPr lang="en-US" sz="3600" noProof="1">
                <a:latin typeface="Calibri (Headings)"/>
              </a:rPr>
              <a:t>require_once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89014" y="5486400"/>
            <a:ext cx="102107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require_once "functions.php";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92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hile </a:t>
            </a:r>
            <a:r>
              <a:rPr lang="en-US" dirty="0"/>
              <a:t>loops are the simplest type of loop in </a:t>
            </a:r>
            <a:r>
              <a:rPr lang="en-US" dirty="0" smtClean="0"/>
              <a:t>PHP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Repeat a block of code while a certain condition is true: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 smtClean="0"/>
              <a:t>The </a:t>
            </a:r>
            <a:r>
              <a:rPr lang="en-US" sz="3200" dirty="0"/>
              <a:t>body consists of one or more statements</a:t>
            </a:r>
          </a:p>
          <a:p>
            <a:pPr lvl="1"/>
            <a:r>
              <a:rPr lang="en-US" dirty="0"/>
              <a:t>If more than one, surrounding brackets are required</a:t>
            </a:r>
          </a:p>
          <a:p>
            <a:r>
              <a:rPr lang="en-US" sz="3200" dirty="0"/>
              <a:t>The condition expression is of type </a:t>
            </a:r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boolean</a:t>
            </a:r>
            <a:endParaRPr lang="en-US" sz="32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84523" y="2674001"/>
            <a:ext cx="4728889" cy="14219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(expr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statement; 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475412" y="2692872"/>
            <a:ext cx="4728889" cy="14219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(expr):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statement;</a:t>
            </a:r>
            <a:endParaRPr lang="bg-BG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endwhile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8728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4811300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cs typeface="Consolas" pitchFamily="49" charset="0"/>
              </a:rPr>
              <a:t>Include and Require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370012" y="5707927"/>
            <a:ext cx="9448800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2050" name="Picture 2" descr="D:\SoftUni\PHP-Flow-Control\PHP-Flow-Control\include-everyon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92" y="1079900"/>
            <a:ext cx="3949020" cy="3415900"/>
          </a:xfrm>
          <a:prstGeom prst="roundRect">
            <a:avLst>
              <a:gd name="adj" fmla="val 10332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06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defRPr/>
            </a:pPr>
            <a:r>
              <a:rPr lang="en-US" dirty="0"/>
              <a:t>Exception Handling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Catch and Throw Exceptions</a:t>
            </a:r>
            <a:endParaRPr lang="bg-BG" dirty="0"/>
          </a:p>
        </p:txBody>
      </p:sp>
      <p:pic>
        <p:nvPicPr>
          <p:cNvPr id="15362" name="Picture 2" descr="C:\Users\Julieta\Desktop\6a00d8351b44f853ef010536a1c73e970c-500wi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938" y="1143000"/>
            <a:ext cx="5473474" cy="344915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61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 Handling in PHP</a:t>
            </a:r>
            <a:endParaRPr lang="bg-BG" dirty="0" smtClean="0"/>
          </a:p>
        </p:txBody>
      </p:sp>
      <p:sp>
        <p:nvSpPr>
          <p:cNvPr id="111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Exception handling </a:t>
            </a:r>
            <a:r>
              <a:rPr lang="en-US" sz="3200" dirty="0"/>
              <a:t>is used to change the normal </a:t>
            </a:r>
            <a:r>
              <a:rPr lang="en-US" sz="3200" dirty="0" smtClean="0"/>
              <a:t>code execution flow if an certain </a:t>
            </a:r>
            <a:r>
              <a:rPr lang="en-US" sz="3200" dirty="0"/>
              <a:t>error 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exceptional condition</a:t>
            </a:r>
            <a:r>
              <a:rPr lang="en-US" sz="3200" dirty="0" smtClean="0"/>
              <a:t>) occurs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When an exception is </a:t>
            </a:r>
            <a:r>
              <a:rPr lang="en-US" sz="3200" dirty="0" smtClean="0"/>
              <a:t>thrown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The </a:t>
            </a:r>
            <a:r>
              <a:rPr lang="en-US" sz="3000" dirty="0"/>
              <a:t>code following it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will not be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executed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PHP </a:t>
            </a:r>
            <a:r>
              <a:rPr lang="en-US" sz="3000" dirty="0"/>
              <a:t>will try to find the matching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catch</a:t>
            </a:r>
            <a:r>
              <a:rPr lang="en-US" sz="3000" dirty="0"/>
              <a:t>" </a:t>
            </a:r>
            <a:r>
              <a:rPr lang="en-US" sz="3000" dirty="0" smtClean="0"/>
              <a:t>block</a:t>
            </a:r>
            <a:endParaRPr lang="en-US" sz="3000" dirty="0"/>
          </a:p>
          <a:p>
            <a:pPr>
              <a:lnSpc>
                <a:spcPct val="110000"/>
              </a:lnSpc>
            </a:pPr>
            <a:r>
              <a:rPr lang="en-US" sz="3200" dirty="0"/>
              <a:t>If an exception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is not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caught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A </a:t>
            </a:r>
            <a:r>
              <a:rPr lang="en-US" sz="3000" dirty="0"/>
              <a:t>fatal error will be issued with an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"Uncaught Exception"</a:t>
            </a:r>
            <a:r>
              <a:rPr lang="en-US" sz="3000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000" dirty="0" smtClean="0"/>
              <a:t>message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PHP supports the exception handling paradigm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But its API used the old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procedural approach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14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Throwing Exceptions</a:t>
            </a:r>
            <a:endParaRPr lang="bg-BG" dirty="0" smtClean="0"/>
          </a:p>
        </p:txBody>
      </p:sp>
      <p:sp>
        <p:nvSpPr>
          <p:cNvPr id="111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To throw an exception, use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 smtClean="0"/>
              <a:t> keyword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Exceptions cause a fatal error</a:t>
            </a:r>
          </a:p>
          <a:p>
            <a:pPr lvl="1"/>
            <a:r>
              <a:rPr lang="en-US" dirty="0" smtClean="0"/>
              <a:t>But can be caught and handled to do something else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72912" y="2098119"/>
            <a:ext cx="10210798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(!file_exists("../include/settings.ini"))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throw new Exception("Could not load settings.");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7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1161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PHP supports the 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try-catch-finally</a:t>
            </a:r>
            <a:r>
              <a:rPr lang="en-US" dirty="0" smtClean="0"/>
              <a:t> statement:</a:t>
            </a:r>
          </a:p>
        </p:txBody>
      </p:sp>
      <p:sp>
        <p:nvSpPr>
          <p:cNvPr id="111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(Handling) Exceptions</a:t>
            </a:r>
            <a:endParaRPr lang="bg-BG" dirty="0" smtClean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2093416"/>
            <a:ext cx="106680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$db = new PDO('mysql:host=localhost;dbname=test');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If exception is thrown, the catch block is executed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(Exception $e)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Display the exception’s message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"Error: " . $e-&gt;getMessage();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finally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"This code is always executed.";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6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cs typeface="Consolas" pitchFamily="49" charset="0"/>
              </a:rPr>
              <a:t>Exception Handling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12292" name="Picture 4" descr="C:\Users\Julieta\Desktop\New folder (3)\ur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971754"/>
            <a:ext cx="6172199" cy="364787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25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5789" y="972408"/>
            <a:ext cx="11804821" cy="5570355"/>
          </a:xfrm>
        </p:spPr>
        <p:txBody>
          <a:bodyPr>
            <a:noAutofit/>
          </a:bodyPr>
          <a:lstStyle/>
          <a:p>
            <a:r>
              <a:rPr lang="en-US" sz="3200" dirty="0" smtClean="0"/>
              <a:t>PHP supports the classical loop statements</a:t>
            </a:r>
          </a:p>
          <a:p>
            <a:pPr lvl="1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3000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do…while</a:t>
            </a:r>
            <a:r>
              <a:rPr lang="en-US" sz="3000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3000" dirty="0" smtClean="0"/>
              <a:t>,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</a:p>
          <a:p>
            <a:r>
              <a:rPr lang="en-US" sz="3200" dirty="0" smtClean="0"/>
              <a:t>PHP code may define and invoke functions</a:t>
            </a:r>
          </a:p>
          <a:p>
            <a:pPr lvl="1"/>
            <a:r>
              <a:rPr lang="en-US" sz="3000" dirty="0" smtClean="0"/>
              <a:t>Functions may take parameters and return value</a:t>
            </a:r>
            <a:endParaRPr lang="ru-RU" sz="3000" dirty="0"/>
          </a:p>
          <a:p>
            <a:r>
              <a:rPr lang="en-US" sz="3200" dirty="0" smtClean="0"/>
              <a:t>Including PHP code in another PHP code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dirty="0" smtClean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include_once</a:t>
            </a:r>
            <a:r>
              <a:rPr lang="en-US" dirty="0" smtClean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dirty="0" smtClean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require_once</a:t>
            </a:r>
          </a:p>
          <a:p>
            <a:r>
              <a:rPr lang="en-US" sz="3200" dirty="0" smtClean="0"/>
              <a:t>Variable scope: local, global and static</a:t>
            </a:r>
            <a:endParaRPr lang="en-US" sz="3200" dirty="0"/>
          </a:p>
          <a:p>
            <a:r>
              <a:rPr lang="en-US" sz="3200" dirty="0" smtClean="0"/>
              <a:t>PHP supports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try-catch-finally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026" y="1290287"/>
            <a:ext cx="2929786" cy="2929786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482919" y="4876801"/>
            <a:ext cx="3092780" cy="1572274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TextBox 8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PHP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486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softuni.bg/trainings/coursesinstances/details/5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/>
              <a:t>PHP Flow Control</a:t>
            </a:r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PHP Manual</a:t>
            </a:r>
            <a:r>
              <a:rPr lang="en-US" sz="2000" dirty="0" smtClean="0"/>
              <a:t>" </a:t>
            </a:r>
            <a:r>
              <a:rPr lang="en-US" sz="2000" dirty="0"/>
              <a:t>by The PHP </a:t>
            </a:r>
            <a:r>
              <a:rPr lang="en-US" sz="2000" dirty="0" smtClean="0"/>
              <a:t>Group under </a:t>
            </a:r>
            <a:r>
              <a:rPr lang="en-US" sz="2000" dirty="0" smtClean="0">
                <a:hlinkClick r:id="rId5"/>
              </a:rPr>
              <a:t>CC-BY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PHP and MySQL Web Development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2048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6925" y="1417987"/>
            <a:ext cx="1834974" cy="1866971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Printing the numbers from 1 to 10: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</a:t>
            </a:r>
            <a:r>
              <a:rPr lang="en-US" dirty="0" smtClean="0"/>
              <a:t>Loop – Example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12812" y="2155615"/>
            <a:ext cx="10287000" cy="371178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 = 1;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($counter &lt;= 10)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echo "&lt;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&gt;$counter&lt;/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&gt;";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counter++;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399221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While loops have alternative syntax, without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}</a:t>
            </a:r>
          </a:p>
          <a:p>
            <a:r>
              <a:rPr lang="en-US" dirty="0" smtClean="0"/>
              <a:t>Printing </a:t>
            </a:r>
            <a:r>
              <a:rPr lang="en-US" dirty="0"/>
              <a:t>the </a:t>
            </a:r>
            <a:r>
              <a:rPr lang="en-US" dirty="0" smtClean="0"/>
              <a:t>Unicode characters from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&amp;#0;</a:t>
            </a:r>
            <a:r>
              <a:rPr lang="en-US" dirty="0" smtClean="0"/>
              <a:t> </a:t>
            </a:r>
            <a:r>
              <a:rPr lang="en-US" dirty="0"/>
              <a:t>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&amp;#5000;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 – </a:t>
            </a:r>
            <a:r>
              <a:rPr lang="en-US" dirty="0" smtClean="0"/>
              <a:t>Alternative Syntax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12812" y="2724659"/>
            <a:ext cx="10287000" cy="354693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$charCode = 0;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($charCode &lt;= 5000) : ?&gt;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style="display: inline-block; width:80px"&gt;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&lt;?= $charCode++ ?&gt; -&gt; &amp;#&lt;?=$charCode?&gt;;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endwhile; ?&gt;</a:t>
            </a:r>
          </a:p>
        </p:txBody>
      </p:sp>
    </p:spTree>
    <p:extLst>
      <p:ext uri="{BB962C8B-B14F-4D97-AF65-F5344CB8AC3E}">
        <p14:creationId xmlns:p14="http://schemas.microsoft.com/office/powerpoint/2010/main" val="92672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Do-while</a:t>
            </a:r>
            <a:r>
              <a:rPr lang="en-US" dirty="0" smtClean="0"/>
              <a:t> loops repeat a code block until some condition breaks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loop </a:t>
            </a:r>
            <a:r>
              <a:rPr lang="en-US" dirty="0"/>
              <a:t>expression is checked at the end of each </a:t>
            </a:r>
            <a:r>
              <a:rPr lang="en-US" dirty="0" smtClean="0"/>
              <a:t>iteration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loop body executes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 least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{ … } While()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89011" y="3352800"/>
            <a:ext cx="10210802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$i = 10;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echo $i . "\n"; // prints 10, 9, 8, …,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$i--;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while ($i &gt; 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361027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4860996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cs typeface="Consolas" pitchFamily="49" charset="0"/>
              </a:rPr>
              <a:t>While Loops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57841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14338" name="Picture 2" descr="C:\Users\Julieta\Desktop\inception-spinning-t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100" y="1524000"/>
            <a:ext cx="5907088" cy="31242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84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/>
              <a:t>classical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-loop syntax is: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 smtClean="0"/>
              <a:t>Consists </a:t>
            </a:r>
            <a:r>
              <a:rPr lang="en-US" dirty="0"/>
              <a:t>of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Initialization</a:t>
            </a:r>
            <a:r>
              <a:rPr lang="en-US" dirty="0"/>
              <a:t> statement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Boolean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</a:t>
            </a:r>
            <a:r>
              <a:rPr lang="en-US" dirty="0"/>
              <a:t> </a:t>
            </a:r>
            <a:r>
              <a:rPr lang="en-US" dirty="0" smtClean="0"/>
              <a:t>expression</a:t>
            </a:r>
            <a:endParaRPr lang="en-US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</a:t>
            </a:r>
            <a:r>
              <a:rPr lang="en-US" dirty="0"/>
              <a:t> statement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Loop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  <a:r>
              <a:rPr lang="en-US" dirty="0"/>
              <a:t> block</a:t>
            </a:r>
            <a:endParaRPr lang="bg-BG" dirty="0"/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</a:t>
            </a:r>
            <a:endParaRPr lang="bg-BG" dirty="0"/>
          </a:p>
        </p:txBody>
      </p:sp>
      <p:sp>
        <p:nvSpPr>
          <p:cNvPr id="463881" name="Rectangle 9"/>
          <p:cNvSpPr>
            <a:spLocks noChangeArrowheads="1"/>
          </p:cNvSpPr>
          <p:nvPr/>
        </p:nvSpPr>
        <p:spPr bwMode="auto">
          <a:xfrm>
            <a:off x="912816" y="1752600"/>
            <a:ext cx="10363196" cy="14219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(initialization; test; update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  <a:b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3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2915</Words>
  <Application>Microsoft Office PowerPoint</Application>
  <PresentationFormat>Custom</PresentationFormat>
  <Paragraphs>513</Paragraphs>
  <Slides>49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Calibri (Headings)</vt:lpstr>
      <vt:lpstr>Consolas</vt:lpstr>
      <vt:lpstr>Courier New</vt:lpstr>
      <vt:lpstr>Wingdings</vt:lpstr>
      <vt:lpstr>Wingdings 2</vt:lpstr>
      <vt:lpstr>SoftUni 16x9</vt:lpstr>
      <vt:lpstr>PHP Flow Control</vt:lpstr>
      <vt:lpstr>Table of Contents</vt:lpstr>
      <vt:lpstr>Loops</vt:lpstr>
      <vt:lpstr>While Loop</vt:lpstr>
      <vt:lpstr>While Loop – Example</vt:lpstr>
      <vt:lpstr>While Loop – Alternative Syntax</vt:lpstr>
      <vt:lpstr>Do { … } While()</vt:lpstr>
      <vt:lpstr>While Loops</vt:lpstr>
      <vt:lpstr>For Loops</vt:lpstr>
      <vt:lpstr>For Loop – Examples</vt:lpstr>
      <vt:lpstr>For-Loop – Alternative Syntax</vt:lpstr>
      <vt:lpstr>For-Loops</vt:lpstr>
      <vt:lpstr>Foreach</vt:lpstr>
      <vt:lpstr>Foreach – Examples</vt:lpstr>
      <vt:lpstr>Foreach – Alternative Syntax</vt:lpstr>
      <vt:lpstr>Foreach</vt:lpstr>
      <vt:lpstr>Functions</vt:lpstr>
      <vt:lpstr>Functions</vt:lpstr>
      <vt:lpstr>Default Parameter Values</vt:lpstr>
      <vt:lpstr>Functions Parameters: Pass by Reference</vt:lpstr>
      <vt:lpstr>Variable Number of Arguments</vt:lpstr>
      <vt:lpstr>Returning Values from a Function</vt:lpstr>
      <vt:lpstr>Returning Multiple Values from a Function</vt:lpstr>
      <vt:lpstr>Variable Functions</vt:lpstr>
      <vt:lpstr>Few Notes on Functions</vt:lpstr>
      <vt:lpstr>Anonymous Functions</vt:lpstr>
      <vt:lpstr>Functions</vt:lpstr>
      <vt:lpstr>Exit</vt:lpstr>
      <vt:lpstr>Die</vt:lpstr>
      <vt:lpstr>Exit</vt:lpstr>
      <vt:lpstr>Variables Scope</vt:lpstr>
      <vt:lpstr>Variables Scope</vt:lpstr>
      <vt:lpstr>The Global Keyword</vt:lpstr>
      <vt:lpstr>Loops and Variable Scope</vt:lpstr>
      <vt:lpstr>Static Keyword</vt:lpstr>
      <vt:lpstr>Closures</vt:lpstr>
      <vt:lpstr>Include and Require</vt:lpstr>
      <vt:lpstr>Include and Require</vt:lpstr>
      <vt:lpstr>include_once and require_once</vt:lpstr>
      <vt:lpstr>Include and Require</vt:lpstr>
      <vt:lpstr>Exception Handling</vt:lpstr>
      <vt:lpstr>Exception Handling in PHP</vt:lpstr>
      <vt:lpstr>Throwing Exceptions</vt:lpstr>
      <vt:lpstr>Catching (Handling) Exceptions</vt:lpstr>
      <vt:lpstr>Exception Handling</vt:lpstr>
      <vt:lpstr>Summary</vt:lpstr>
      <vt:lpstr>PHP Flow Control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Flow Control</dc:title>
  <dc:subject>C# Basics Course</dc:subject>
  <dc:creator/>
  <cp:keywords>PHP, Web,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2014-08-18T14:56:54Z</dcterms:modified>
  <cp:category>programming, PHP, Web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